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72" r:id="rId4"/>
    <p:sldId id="258" r:id="rId5"/>
    <p:sldId id="262" r:id="rId6"/>
    <p:sldId id="259" r:id="rId7"/>
    <p:sldId id="260" r:id="rId8"/>
    <p:sldId id="261" r:id="rId9"/>
    <p:sldId id="263" r:id="rId10"/>
    <p:sldId id="264" r:id="rId11"/>
    <p:sldId id="266" r:id="rId12"/>
    <p:sldId id="267" r:id="rId13"/>
    <p:sldId id="268" r:id="rId14"/>
    <p:sldId id="269" r:id="rId15"/>
    <p:sldId id="270" r:id="rId16"/>
    <p:sldId id="265" r:id="rId17"/>
    <p:sldId id="283" r:id="rId18"/>
    <p:sldId id="271" r:id="rId19"/>
    <p:sldId id="273" r:id="rId20"/>
    <p:sldId id="274" r:id="rId21"/>
    <p:sldId id="275" r:id="rId22"/>
    <p:sldId id="276" r:id="rId23"/>
    <p:sldId id="277" r:id="rId24"/>
    <p:sldId id="278" r:id="rId25"/>
    <p:sldId id="279" r:id="rId26"/>
    <p:sldId id="280" r:id="rId27"/>
    <p:sldId id="281" r:id="rId28"/>
    <p:sldId id="282" r:id="rId2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74"/>
    <p:restoredTop sz="93138"/>
  </p:normalViewPr>
  <p:slideViewPr>
    <p:cSldViewPr snapToGrid="0" snapToObjects="1">
      <p:cViewPr>
        <p:scale>
          <a:sx n="56" d="100"/>
          <a:sy n="56" d="100"/>
        </p:scale>
        <p:origin x="248" y="2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esProps" Target="presProps.xml"/><Relationship Id="rId31" Type="http://schemas.openxmlformats.org/officeDocument/2006/relationships/viewProps" Target="viewProps.xml"/><Relationship Id="rId32" Type="http://schemas.openxmlformats.org/officeDocument/2006/relationships/theme" Target="theme/theme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10/6/20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10/6/20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10/6/20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10/6/20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10/6/20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10/6/20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10/6/20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10/6/20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10/6/20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10/6/20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10/6/20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10/6/20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10/6/20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10/6/20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10/6/20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10/6/20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10/6/20</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Sacraments of Healing:</a:t>
            </a:r>
            <a:br>
              <a:rPr lang="en-US" dirty="0" smtClean="0"/>
            </a:br>
            <a:r>
              <a:rPr lang="en-US" sz="2800" dirty="0" smtClean="0"/>
              <a:t>Penance and Anointing of the Sick</a:t>
            </a:r>
            <a:endParaRPr lang="en-US" dirty="0"/>
          </a:p>
        </p:txBody>
      </p:sp>
      <p:sp>
        <p:nvSpPr>
          <p:cNvPr id="3" name="Subtitle 2"/>
          <p:cNvSpPr>
            <a:spLocks noGrp="1"/>
          </p:cNvSpPr>
          <p:nvPr>
            <p:ph type="subTitle" idx="1"/>
          </p:nvPr>
        </p:nvSpPr>
        <p:spPr/>
        <p:txBody>
          <a:bodyPr>
            <a:normAutofit lnSpcReduction="10000"/>
          </a:bodyPr>
          <a:lstStyle/>
          <a:p>
            <a:endParaRPr lang="en-US" dirty="0"/>
          </a:p>
          <a:p>
            <a:r>
              <a:rPr lang="en-US" dirty="0" smtClean="0"/>
              <a:t>Ministry Formation</a:t>
            </a:r>
          </a:p>
          <a:p>
            <a:r>
              <a:rPr lang="en-US" dirty="0" smtClean="0"/>
              <a:t>Diocese of Rockford</a:t>
            </a:r>
            <a:endParaRPr lang="en-US" dirty="0"/>
          </a:p>
        </p:txBody>
      </p:sp>
    </p:spTree>
    <p:extLst>
      <p:ext uri="{BB962C8B-B14F-4D97-AF65-F5344CB8AC3E}">
        <p14:creationId xmlns:p14="http://schemas.microsoft.com/office/powerpoint/2010/main" val="21148944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446407"/>
          </a:xfrm>
        </p:spPr>
        <p:txBody>
          <a:bodyPr>
            <a:normAutofit fontScale="90000"/>
          </a:bodyPr>
          <a:lstStyle/>
          <a:p>
            <a:endParaRPr lang="en-US" dirty="0"/>
          </a:p>
        </p:txBody>
      </p:sp>
      <p:sp>
        <p:nvSpPr>
          <p:cNvPr id="3" name="Content Placeholder 2"/>
          <p:cNvSpPr>
            <a:spLocks noGrp="1"/>
          </p:cNvSpPr>
          <p:nvPr>
            <p:ph idx="1"/>
          </p:nvPr>
        </p:nvSpPr>
        <p:spPr>
          <a:xfrm>
            <a:off x="1806498" y="1315843"/>
            <a:ext cx="10192213" cy="5241074"/>
          </a:xfrm>
        </p:spPr>
        <p:txBody>
          <a:bodyPr>
            <a:noAutofit/>
          </a:bodyPr>
          <a:lstStyle/>
          <a:p>
            <a:r>
              <a:rPr lang="en-US" sz="2400" dirty="0" smtClean="0"/>
              <a:t>We know that confession of sins was a part of early Christianity </a:t>
            </a:r>
            <a:r>
              <a:rPr lang="mr-IN" sz="2400" dirty="0" smtClean="0"/>
              <a:t>–</a:t>
            </a:r>
            <a:r>
              <a:rPr lang="en-US" sz="2400" dirty="0" smtClean="0"/>
              <a:t> both in Apostolic times and post-Apostolic.</a:t>
            </a:r>
          </a:p>
          <a:p>
            <a:r>
              <a:rPr lang="en-US" sz="2400" dirty="0" smtClean="0"/>
              <a:t>It took different forms, and was debated </a:t>
            </a:r>
            <a:r>
              <a:rPr lang="mr-IN" sz="2400" dirty="0" smtClean="0"/>
              <a:t>–</a:t>
            </a:r>
            <a:r>
              <a:rPr lang="en-US" sz="2400" dirty="0" smtClean="0"/>
              <a:t> but has always existed</a:t>
            </a:r>
          </a:p>
          <a:p>
            <a:r>
              <a:rPr lang="en-US" sz="2400" b="1" dirty="0" smtClean="0"/>
              <a:t>Letter of Barnabas </a:t>
            </a:r>
            <a:r>
              <a:rPr lang="en-US" sz="2400" dirty="0" smtClean="0"/>
              <a:t>(74 AD): “You shall confess your sins.”</a:t>
            </a:r>
          </a:p>
          <a:p>
            <a:r>
              <a:rPr lang="en-US" sz="2400" b="1" dirty="0" smtClean="0"/>
              <a:t>Ignatius of Antioch </a:t>
            </a:r>
            <a:r>
              <a:rPr lang="en-US" sz="2400" dirty="0" smtClean="0"/>
              <a:t>(110 AD): “And as many as shall, in the exercise of penance, return into unity of the Church</a:t>
            </a:r>
            <a:r>
              <a:rPr lang="mr-IN" sz="2400" dirty="0" smtClean="0"/>
              <a:t>…</a:t>
            </a:r>
            <a:r>
              <a:rPr lang="en-US" sz="2400" dirty="0" smtClean="0"/>
              <a:t>”</a:t>
            </a:r>
          </a:p>
          <a:p>
            <a:r>
              <a:rPr lang="en-US" sz="2400" b="1" dirty="0" smtClean="0"/>
              <a:t>Tertullian</a:t>
            </a:r>
            <a:r>
              <a:rPr lang="en-US" sz="2400" dirty="0" smtClean="0"/>
              <a:t> (203 AD): “The Church has the power of forgiving sins</a:t>
            </a:r>
            <a:r>
              <a:rPr lang="mr-IN" sz="2400" dirty="0" smtClean="0"/>
              <a:t>…</a:t>
            </a:r>
            <a:r>
              <a:rPr lang="en-US" sz="2400" dirty="0" smtClean="0"/>
              <a:t>”</a:t>
            </a:r>
          </a:p>
          <a:p>
            <a:pPr marL="0" indent="0">
              <a:buNone/>
            </a:pPr>
            <a:r>
              <a:rPr lang="en-US" sz="2400" dirty="0" smtClean="0"/>
              <a:t>						“A second plank thrown out after a shipwreck</a:t>
            </a:r>
            <a:r>
              <a:rPr lang="mr-IN" sz="2400" dirty="0" smtClean="0"/>
              <a:t>…</a:t>
            </a:r>
            <a:r>
              <a:rPr lang="en-US" sz="2400" dirty="0" smtClean="0"/>
              <a:t>”</a:t>
            </a:r>
          </a:p>
          <a:p>
            <a:r>
              <a:rPr lang="en-US" sz="2400" b="1" dirty="0" smtClean="0"/>
              <a:t>Hippolytus </a:t>
            </a:r>
            <a:r>
              <a:rPr lang="en-US" sz="2400" dirty="0" smtClean="0"/>
              <a:t>(215 AD): “</a:t>
            </a:r>
            <a:r>
              <a:rPr lang="mr-IN" sz="2400" dirty="0" smtClean="0"/>
              <a:t>…</a:t>
            </a:r>
            <a:r>
              <a:rPr lang="en-US" sz="2400" dirty="0" smtClean="0"/>
              <a:t>and by the Spirit of the high priesthood to have the authority to forgive sins, in accord with your command.”</a:t>
            </a:r>
            <a:endParaRPr lang="en-US" sz="2400" dirty="0"/>
          </a:p>
        </p:txBody>
      </p:sp>
    </p:spTree>
    <p:extLst>
      <p:ext uri="{BB962C8B-B14F-4D97-AF65-F5344CB8AC3E}">
        <p14:creationId xmlns:p14="http://schemas.microsoft.com/office/powerpoint/2010/main" val="16438066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424105"/>
          </a:xfrm>
        </p:spPr>
        <p:txBody>
          <a:bodyPr>
            <a:normAutofit fontScale="90000"/>
          </a:bodyPr>
          <a:lstStyle/>
          <a:p>
            <a:endParaRPr lang="en-US"/>
          </a:p>
        </p:txBody>
      </p:sp>
      <p:sp>
        <p:nvSpPr>
          <p:cNvPr id="3" name="Content Placeholder 2"/>
          <p:cNvSpPr>
            <a:spLocks noGrp="1"/>
          </p:cNvSpPr>
          <p:nvPr>
            <p:ph idx="1"/>
          </p:nvPr>
        </p:nvSpPr>
        <p:spPr>
          <a:xfrm>
            <a:off x="1984917" y="1315843"/>
            <a:ext cx="9519695" cy="5040351"/>
          </a:xfrm>
        </p:spPr>
        <p:txBody>
          <a:bodyPr>
            <a:normAutofit/>
          </a:bodyPr>
          <a:lstStyle/>
          <a:p>
            <a:r>
              <a:rPr lang="en-US" sz="2400" dirty="0" smtClean="0"/>
              <a:t>Early on </a:t>
            </a:r>
            <a:r>
              <a:rPr lang="mr-IN" sz="2400" dirty="0" smtClean="0"/>
              <a:t>–</a:t>
            </a:r>
            <a:r>
              <a:rPr lang="en-US" sz="2400" dirty="0" smtClean="0"/>
              <a:t> and for a long time </a:t>
            </a:r>
            <a:r>
              <a:rPr lang="mr-IN" sz="2400" dirty="0" smtClean="0"/>
              <a:t>–</a:t>
            </a:r>
            <a:r>
              <a:rPr lang="en-US" sz="2400" dirty="0" smtClean="0"/>
              <a:t> public confession existed.</a:t>
            </a:r>
          </a:p>
          <a:p>
            <a:r>
              <a:rPr lang="en-US" sz="2400" dirty="0" smtClean="0"/>
              <a:t>By the 3</a:t>
            </a:r>
            <a:r>
              <a:rPr lang="en-US" sz="2400" baseline="30000" dirty="0" smtClean="0"/>
              <a:t>rd</a:t>
            </a:r>
            <a:r>
              <a:rPr lang="en-US" sz="2400" dirty="0" smtClean="0"/>
              <a:t> century, Irish/Celtic monks would hear individual confessions privately and assign a penance</a:t>
            </a:r>
            <a:r>
              <a:rPr lang="mr-IN" sz="2400" dirty="0" smtClean="0"/>
              <a:t>…</a:t>
            </a:r>
            <a:r>
              <a:rPr lang="en-US" sz="2400" dirty="0" smtClean="0"/>
              <a:t> this was a part of Celtic spirituality for a long time (i.e. confessing to an “</a:t>
            </a:r>
            <a:r>
              <a:rPr lang="en-US" sz="2400" dirty="0" err="1" smtClean="0"/>
              <a:t>anam</a:t>
            </a:r>
            <a:r>
              <a:rPr lang="en-US" sz="2400" dirty="0" smtClean="0"/>
              <a:t> </a:t>
            </a:r>
            <a:r>
              <a:rPr lang="en-US" sz="2400" dirty="0" err="1" smtClean="0"/>
              <a:t>cara</a:t>
            </a:r>
            <a:r>
              <a:rPr lang="en-US" sz="2400" dirty="0" smtClean="0"/>
              <a:t>” </a:t>
            </a:r>
            <a:r>
              <a:rPr lang="mr-IN" sz="2400" dirty="0" smtClean="0"/>
              <a:t>–</a:t>
            </a:r>
            <a:r>
              <a:rPr lang="en-US" sz="2400" dirty="0" smtClean="0"/>
              <a:t> soul friend)</a:t>
            </a:r>
          </a:p>
          <a:p>
            <a:r>
              <a:rPr lang="en-US" sz="2400" dirty="0" smtClean="0"/>
              <a:t>Around the 7</a:t>
            </a:r>
            <a:r>
              <a:rPr lang="en-US" sz="2400" baseline="30000" dirty="0" smtClean="0"/>
              <a:t>th</a:t>
            </a:r>
            <a:r>
              <a:rPr lang="en-US" sz="2400" dirty="0" smtClean="0"/>
              <a:t> century these practices began to be brought more into European practice.</a:t>
            </a:r>
          </a:p>
          <a:p>
            <a:r>
              <a:rPr lang="en-US" sz="2400" dirty="0" smtClean="0"/>
              <a:t>With the Council of Trent we have the final stamp of approval for the understanding and practice of Reconciliation that we have today.</a:t>
            </a:r>
          </a:p>
          <a:p>
            <a:r>
              <a:rPr lang="en-US" sz="2400" dirty="0" smtClean="0"/>
              <a:t>After Vatican II we have more of a focus on God’s Love and Mercy, rather than on His judgment.</a:t>
            </a:r>
            <a:endParaRPr lang="en-US" sz="2400" dirty="0"/>
          </a:p>
        </p:txBody>
      </p:sp>
    </p:spTree>
    <p:extLst>
      <p:ext uri="{BB962C8B-B14F-4D97-AF65-F5344CB8AC3E}">
        <p14:creationId xmlns:p14="http://schemas.microsoft.com/office/powerpoint/2010/main" val="2366705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07221" y="624110"/>
            <a:ext cx="9497392" cy="959363"/>
          </a:xfrm>
        </p:spPr>
        <p:txBody>
          <a:bodyPr>
            <a:normAutofit fontScale="90000"/>
          </a:bodyPr>
          <a:lstStyle/>
          <a:p>
            <a:r>
              <a:rPr lang="en-US" sz="3200" dirty="0" smtClean="0"/>
              <a:t>Let’s look at the practice of this Sacrament a little closer</a:t>
            </a:r>
            <a:r>
              <a:rPr lang="mr-IN" sz="3200" dirty="0" smtClean="0"/>
              <a:t>…</a:t>
            </a:r>
            <a:endParaRPr lang="en-US" sz="3200" dirty="0"/>
          </a:p>
        </p:txBody>
      </p:sp>
      <p:sp>
        <p:nvSpPr>
          <p:cNvPr id="3" name="Content Placeholder 2"/>
          <p:cNvSpPr>
            <a:spLocks noGrp="1"/>
          </p:cNvSpPr>
          <p:nvPr>
            <p:ph idx="1"/>
          </p:nvPr>
        </p:nvSpPr>
        <p:spPr>
          <a:xfrm>
            <a:off x="2230244" y="1784195"/>
            <a:ext cx="9274368" cy="4572000"/>
          </a:xfrm>
        </p:spPr>
        <p:txBody>
          <a:bodyPr>
            <a:normAutofit/>
          </a:bodyPr>
          <a:lstStyle/>
          <a:p>
            <a:pPr marL="0" indent="0">
              <a:buNone/>
            </a:pPr>
            <a:r>
              <a:rPr lang="en-US" b="1" dirty="0"/>
              <a:t>Rite of Reconciliation of Individual Penitents </a:t>
            </a:r>
            <a:endParaRPr lang="en-US" dirty="0"/>
          </a:p>
          <a:p>
            <a:pPr marL="0" indent="0">
              <a:buNone/>
            </a:pPr>
            <a:r>
              <a:rPr lang="en-US" i="1" dirty="0"/>
              <a:t>The penitent should prepare for the celebration of the sacrament by prayer, reading of scripture and silent reflection. </a:t>
            </a:r>
            <a:endParaRPr lang="en-US" dirty="0"/>
          </a:p>
          <a:p>
            <a:pPr marL="0" indent="0">
              <a:buNone/>
            </a:pPr>
            <a:r>
              <a:rPr lang="en-US" i="1" dirty="0"/>
              <a:t>Close door after entering. You may kneel behind the screen and remain anonymous or sit in the chair and confess face to face. </a:t>
            </a:r>
            <a:endParaRPr lang="en-US" dirty="0"/>
          </a:p>
          <a:p>
            <a:pPr marL="0" indent="0">
              <a:buNone/>
            </a:pPr>
            <a:r>
              <a:rPr lang="en-US" b="1" dirty="0"/>
              <a:t>RECEPTION OF THE PENITENT </a:t>
            </a:r>
            <a:endParaRPr lang="en-US" dirty="0"/>
          </a:p>
          <a:p>
            <a:pPr marL="0" indent="0">
              <a:buNone/>
            </a:pPr>
            <a:r>
              <a:rPr lang="en-US" dirty="0"/>
              <a:t>GREETING </a:t>
            </a:r>
          </a:p>
          <a:p>
            <a:pPr marL="0" indent="0">
              <a:buNone/>
            </a:pPr>
            <a:r>
              <a:rPr lang="en-US" dirty="0">
                <a:solidFill>
                  <a:srgbClr val="FF0000"/>
                </a:solidFill>
              </a:rPr>
              <a:t>When the penitent comes to confess his sins, the priest welcomes him warmly and greets him with kindness. </a:t>
            </a:r>
          </a:p>
          <a:p>
            <a:pPr marL="0" indent="0">
              <a:buNone/>
            </a:pPr>
            <a:r>
              <a:rPr lang="en-US" dirty="0"/>
              <a:t>SIGN OF THE CROSS </a:t>
            </a:r>
          </a:p>
          <a:p>
            <a:pPr marL="0" indent="0">
              <a:buNone/>
            </a:pPr>
            <a:r>
              <a:rPr lang="en-US" dirty="0">
                <a:solidFill>
                  <a:srgbClr val="FF0000"/>
                </a:solidFill>
              </a:rPr>
              <a:t>The Penitent makes the Sign of the Cross: </a:t>
            </a:r>
          </a:p>
          <a:p>
            <a:pPr marL="0" indent="0">
              <a:buNone/>
            </a:pPr>
            <a:r>
              <a:rPr lang="en-US" b="1" dirty="0"/>
              <a:t>In the name of the Father, and of the Son, and of the Holy Spirit. Amen. </a:t>
            </a:r>
            <a:endParaRPr lang="en-US" dirty="0"/>
          </a:p>
          <a:p>
            <a:endParaRPr lang="en-US" dirty="0"/>
          </a:p>
        </p:txBody>
      </p:sp>
    </p:spTree>
    <p:extLst>
      <p:ext uri="{BB962C8B-B14F-4D97-AF65-F5344CB8AC3E}">
        <p14:creationId xmlns:p14="http://schemas.microsoft.com/office/powerpoint/2010/main" val="5365587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446407"/>
          </a:xfrm>
        </p:spPr>
        <p:txBody>
          <a:bodyPr>
            <a:normAutofit fontScale="90000"/>
          </a:bodyPr>
          <a:lstStyle/>
          <a:p>
            <a:endParaRPr lang="en-US"/>
          </a:p>
        </p:txBody>
      </p:sp>
      <p:sp>
        <p:nvSpPr>
          <p:cNvPr id="3" name="Content Placeholder 2"/>
          <p:cNvSpPr>
            <a:spLocks noGrp="1"/>
          </p:cNvSpPr>
          <p:nvPr>
            <p:ph idx="1"/>
          </p:nvPr>
        </p:nvSpPr>
        <p:spPr>
          <a:xfrm>
            <a:off x="1984917" y="1248937"/>
            <a:ext cx="9519695" cy="5107258"/>
          </a:xfrm>
        </p:spPr>
        <p:txBody>
          <a:bodyPr>
            <a:normAutofit/>
          </a:bodyPr>
          <a:lstStyle/>
          <a:p>
            <a:pPr marL="0" indent="0">
              <a:buNone/>
            </a:pPr>
            <a:r>
              <a:rPr lang="en-US" dirty="0"/>
              <a:t>INVITATION TO TRUST IN GOD </a:t>
            </a:r>
          </a:p>
          <a:p>
            <a:pPr marL="0" indent="0">
              <a:buNone/>
            </a:pPr>
            <a:r>
              <a:rPr lang="en-US" dirty="0">
                <a:solidFill>
                  <a:srgbClr val="FF0000"/>
                </a:solidFill>
              </a:rPr>
              <a:t>The priest invites the penitent to have trust in God. </a:t>
            </a:r>
          </a:p>
          <a:p>
            <a:pPr marL="0" indent="0">
              <a:buNone/>
            </a:pPr>
            <a:r>
              <a:rPr lang="en-US" b="1" dirty="0"/>
              <a:t>READING OF THE WORD OF GOD </a:t>
            </a:r>
            <a:endParaRPr lang="en-US" dirty="0"/>
          </a:p>
          <a:p>
            <a:pPr marL="0" indent="0">
              <a:buNone/>
            </a:pPr>
            <a:r>
              <a:rPr lang="en-US" dirty="0">
                <a:solidFill>
                  <a:srgbClr val="FF0000"/>
                </a:solidFill>
              </a:rPr>
              <a:t>The priest may read or say from memory a text of Scripture which proclaims God’s mercy and calls man to conversion. </a:t>
            </a:r>
          </a:p>
          <a:p>
            <a:pPr marL="0" indent="0">
              <a:buNone/>
            </a:pPr>
            <a:r>
              <a:rPr lang="en-US" b="1" dirty="0"/>
              <a:t>CONFESSION OF SINS AND ACCEPTANCE OF SATISFACTION </a:t>
            </a:r>
            <a:endParaRPr lang="en-US" dirty="0"/>
          </a:p>
          <a:p>
            <a:pPr marL="0" indent="0">
              <a:buNone/>
            </a:pPr>
            <a:r>
              <a:rPr lang="en-US" dirty="0">
                <a:solidFill>
                  <a:srgbClr val="FF0000"/>
                </a:solidFill>
              </a:rPr>
              <a:t>The penitent begins</a:t>
            </a:r>
            <a:r>
              <a:rPr lang="en-US" dirty="0"/>
              <a:t>: </a:t>
            </a:r>
          </a:p>
          <a:p>
            <a:pPr marL="0" indent="0">
              <a:buNone/>
            </a:pPr>
            <a:r>
              <a:rPr lang="en-US" b="1" dirty="0"/>
              <a:t>It has been ___ since my last confession. My sins are.... </a:t>
            </a:r>
            <a:endParaRPr lang="en-US" dirty="0"/>
          </a:p>
          <a:p>
            <a:pPr marL="0" indent="0">
              <a:buNone/>
            </a:pPr>
            <a:r>
              <a:rPr lang="en-US" dirty="0">
                <a:solidFill>
                  <a:srgbClr val="FF0000"/>
                </a:solidFill>
              </a:rPr>
              <a:t>The penitent concludes </a:t>
            </a:r>
            <a:r>
              <a:rPr lang="en-US" dirty="0"/>
              <a:t>: </a:t>
            </a:r>
          </a:p>
          <a:p>
            <a:pPr marL="0" indent="0">
              <a:buNone/>
            </a:pPr>
            <a:r>
              <a:rPr lang="en-US" b="1" dirty="0"/>
              <a:t>These are all my sins. </a:t>
            </a:r>
            <a:endParaRPr lang="en-US" dirty="0"/>
          </a:p>
          <a:p>
            <a:pPr marL="0" indent="0">
              <a:buNone/>
            </a:pPr>
            <a:r>
              <a:rPr lang="en-US" dirty="0">
                <a:solidFill>
                  <a:srgbClr val="FF0000"/>
                </a:solidFill>
              </a:rPr>
              <a:t>The priest gives the penitent counsel and proposes an act of penance which the penitent accepts to make satisfaction for sin and to amend his life. The penitent should ask any appropriate questions. </a:t>
            </a:r>
          </a:p>
          <a:p>
            <a:pPr marL="0" indent="0">
              <a:buNone/>
            </a:pPr>
            <a:endParaRPr lang="en-US" dirty="0"/>
          </a:p>
        </p:txBody>
      </p:sp>
    </p:spTree>
    <p:extLst>
      <p:ext uri="{BB962C8B-B14F-4D97-AF65-F5344CB8AC3E}">
        <p14:creationId xmlns:p14="http://schemas.microsoft.com/office/powerpoint/2010/main" val="13514047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468710"/>
          </a:xfrm>
        </p:spPr>
        <p:txBody>
          <a:bodyPr>
            <a:normAutofit fontScale="90000"/>
          </a:bodyPr>
          <a:lstStyle/>
          <a:p>
            <a:endParaRPr lang="en-US"/>
          </a:p>
        </p:txBody>
      </p:sp>
      <p:sp>
        <p:nvSpPr>
          <p:cNvPr id="3" name="Content Placeholder 2"/>
          <p:cNvSpPr>
            <a:spLocks noGrp="1"/>
          </p:cNvSpPr>
          <p:nvPr>
            <p:ph idx="1"/>
          </p:nvPr>
        </p:nvSpPr>
        <p:spPr>
          <a:xfrm>
            <a:off x="2007220" y="1360449"/>
            <a:ext cx="9902282" cy="5129561"/>
          </a:xfrm>
        </p:spPr>
        <p:txBody>
          <a:bodyPr>
            <a:normAutofit/>
          </a:bodyPr>
          <a:lstStyle/>
          <a:p>
            <a:pPr marL="0" indent="0">
              <a:buNone/>
            </a:pPr>
            <a:r>
              <a:rPr lang="en-US" b="1" dirty="0"/>
              <a:t>PRAYER OF THE PENITENT AND ABSOLUTION </a:t>
            </a:r>
            <a:endParaRPr lang="en-US" dirty="0"/>
          </a:p>
          <a:p>
            <a:pPr marL="0" indent="0">
              <a:buNone/>
            </a:pPr>
            <a:r>
              <a:rPr lang="en-US" dirty="0">
                <a:solidFill>
                  <a:srgbClr val="FF0000"/>
                </a:solidFill>
              </a:rPr>
              <a:t>The priest then asks the penitent to express his sorrow, which the penitent may do in these or similar words: </a:t>
            </a:r>
          </a:p>
          <a:p>
            <a:pPr marL="0" indent="0">
              <a:buNone/>
            </a:pPr>
            <a:r>
              <a:rPr lang="en-US" dirty="0"/>
              <a:t>My God, I am sorry for my sins with all my heart. In choosing to do wrong and failing to do good, I have sinned against you, whom I should love above all things. I firmly intend, with your help, to do penance, to sin no more, and to avoid whatever leads me to sin. Our savior Jesus Christ suffered and died for us. In his name, my God, have mercy. </a:t>
            </a:r>
          </a:p>
          <a:p>
            <a:pPr marL="0" indent="0">
              <a:buNone/>
            </a:pPr>
            <a:r>
              <a:rPr lang="en-US" i="1" dirty="0"/>
              <a:t>or </a:t>
            </a:r>
            <a:endParaRPr lang="en-US" dirty="0"/>
          </a:p>
          <a:p>
            <a:pPr marL="0" indent="0">
              <a:buNone/>
            </a:pPr>
            <a:r>
              <a:rPr lang="en-US" dirty="0"/>
              <a:t>Wash me from my guilt and cleanse me of my sin. I acknowledge my offense; my sin is before me always.</a:t>
            </a:r>
            <a:br>
              <a:rPr lang="en-US" dirty="0"/>
            </a:br>
            <a:r>
              <a:rPr lang="en-US" i="1" dirty="0"/>
              <a:t>Psalm 51:4-5 </a:t>
            </a:r>
            <a:endParaRPr lang="en-US" i="1" dirty="0" smtClean="0"/>
          </a:p>
          <a:p>
            <a:pPr marL="0" indent="0">
              <a:buNone/>
            </a:pPr>
            <a:r>
              <a:rPr lang="en-US" i="1" dirty="0"/>
              <a:t>o</a:t>
            </a:r>
            <a:r>
              <a:rPr lang="en-US" i="1" dirty="0" smtClean="0"/>
              <a:t>r</a:t>
            </a:r>
          </a:p>
          <a:p>
            <a:pPr marL="0" indent="0">
              <a:buNone/>
            </a:pPr>
            <a:r>
              <a:rPr lang="en-US" dirty="0"/>
              <a:t>Father, I have sinned against you and am not worthy to be called your son. </a:t>
            </a:r>
            <a:r>
              <a:rPr lang="en-US" dirty="0" smtClean="0"/>
              <a:t>Be </a:t>
            </a:r>
            <a:r>
              <a:rPr lang="en-US" dirty="0"/>
              <a:t>merciful to me, a sinner. </a:t>
            </a:r>
            <a:r>
              <a:rPr lang="en-US" i="1" dirty="0"/>
              <a:t>Luke 15:18, 18:13 </a:t>
            </a:r>
            <a:endParaRPr lang="en-US" dirty="0"/>
          </a:p>
          <a:p>
            <a:pPr marL="0" indent="0">
              <a:buNone/>
            </a:pPr>
            <a:endParaRPr lang="en-US" dirty="0"/>
          </a:p>
          <a:p>
            <a:endParaRPr lang="en-US" dirty="0"/>
          </a:p>
        </p:txBody>
      </p:sp>
    </p:spTree>
    <p:extLst>
      <p:ext uri="{BB962C8B-B14F-4D97-AF65-F5344CB8AC3E}">
        <p14:creationId xmlns:p14="http://schemas.microsoft.com/office/powerpoint/2010/main" val="9850898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468710"/>
          </a:xfrm>
        </p:spPr>
        <p:txBody>
          <a:bodyPr>
            <a:normAutofit fontScale="90000"/>
          </a:bodyPr>
          <a:lstStyle/>
          <a:p>
            <a:endParaRPr lang="en-US"/>
          </a:p>
        </p:txBody>
      </p:sp>
      <p:sp>
        <p:nvSpPr>
          <p:cNvPr id="3" name="Content Placeholder 2"/>
          <p:cNvSpPr>
            <a:spLocks noGrp="1"/>
          </p:cNvSpPr>
          <p:nvPr>
            <p:ph idx="1"/>
          </p:nvPr>
        </p:nvSpPr>
        <p:spPr>
          <a:xfrm>
            <a:off x="1987046" y="1761892"/>
            <a:ext cx="9517566" cy="4527395"/>
          </a:xfrm>
        </p:spPr>
        <p:txBody>
          <a:bodyPr/>
          <a:lstStyle/>
          <a:p>
            <a:pPr marL="0" indent="0">
              <a:buNone/>
            </a:pPr>
            <a:r>
              <a:rPr lang="en-US" sz="2400" dirty="0">
                <a:solidFill>
                  <a:srgbClr val="FF0000"/>
                </a:solidFill>
              </a:rPr>
              <a:t>The priest then extends his hand over the penitent’s head and says the prayer of absolution. The penitent answers: </a:t>
            </a:r>
          </a:p>
          <a:p>
            <a:pPr marL="0" indent="0">
              <a:buNone/>
            </a:pPr>
            <a:r>
              <a:rPr lang="en-US" sz="2400" b="1" dirty="0"/>
              <a:t>Amen.</a:t>
            </a:r>
            <a:br>
              <a:rPr lang="en-US" sz="2400" b="1" dirty="0"/>
            </a:br>
            <a:r>
              <a:rPr lang="en-US" sz="2400" b="1" dirty="0"/>
              <a:t>PROCLAMATION OF PRAISE OF GOD AND DISMISSAL </a:t>
            </a:r>
            <a:endParaRPr lang="en-US" sz="2400" dirty="0"/>
          </a:p>
          <a:p>
            <a:pPr marL="0" indent="0">
              <a:buNone/>
            </a:pPr>
            <a:r>
              <a:rPr lang="en-US" sz="2400" dirty="0">
                <a:solidFill>
                  <a:srgbClr val="FF0000"/>
                </a:solidFill>
              </a:rPr>
              <a:t>After the absolution, the priest continues: </a:t>
            </a:r>
          </a:p>
          <a:p>
            <a:pPr marL="0" indent="0">
              <a:buNone/>
            </a:pPr>
            <a:r>
              <a:rPr lang="en-US" sz="2400" dirty="0"/>
              <a:t>Give thanks to the Lord, for he is good. </a:t>
            </a:r>
            <a:r>
              <a:rPr lang="en-US" sz="2400" i="1" dirty="0"/>
              <a:t>–Psalm 118:1 </a:t>
            </a:r>
            <a:endParaRPr lang="en-US" sz="2400" i="1" dirty="0" smtClean="0"/>
          </a:p>
          <a:p>
            <a:pPr marL="0" indent="0">
              <a:buNone/>
            </a:pPr>
            <a:r>
              <a:rPr lang="en-US" sz="2400" dirty="0" smtClean="0">
                <a:solidFill>
                  <a:srgbClr val="FF0000"/>
                </a:solidFill>
              </a:rPr>
              <a:t>The </a:t>
            </a:r>
            <a:r>
              <a:rPr lang="en-US" sz="2400" dirty="0">
                <a:solidFill>
                  <a:srgbClr val="FF0000"/>
                </a:solidFill>
              </a:rPr>
              <a:t>penitent concludes:</a:t>
            </a:r>
            <a:br>
              <a:rPr lang="en-US" sz="2400" dirty="0">
                <a:solidFill>
                  <a:srgbClr val="FF0000"/>
                </a:solidFill>
              </a:rPr>
            </a:br>
            <a:r>
              <a:rPr lang="en-US" sz="2400" b="1" dirty="0"/>
              <a:t>His mercy endures for ever.</a:t>
            </a:r>
            <a:br>
              <a:rPr lang="en-US" sz="2400" b="1" dirty="0"/>
            </a:br>
            <a:r>
              <a:rPr lang="en-US" sz="2400" dirty="0">
                <a:solidFill>
                  <a:srgbClr val="FF0000"/>
                </a:solidFill>
              </a:rPr>
              <a:t>The priest dismisses the penitent who has been reconciled. </a:t>
            </a:r>
          </a:p>
          <a:p>
            <a:pPr marL="0" indent="0">
              <a:buNone/>
            </a:pPr>
            <a:endParaRPr lang="en-US" dirty="0"/>
          </a:p>
        </p:txBody>
      </p:sp>
    </p:spTree>
    <p:extLst>
      <p:ext uri="{BB962C8B-B14F-4D97-AF65-F5344CB8AC3E}">
        <p14:creationId xmlns:p14="http://schemas.microsoft.com/office/powerpoint/2010/main" val="17176018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few things to keep in mind regarding confession</a:t>
            </a:r>
            <a:r>
              <a:rPr lang="mr-IN" dirty="0" smtClean="0"/>
              <a:t>…</a:t>
            </a:r>
            <a:endParaRPr lang="en-US" dirty="0"/>
          </a:p>
        </p:txBody>
      </p:sp>
      <p:sp>
        <p:nvSpPr>
          <p:cNvPr id="3" name="Content Placeholder 2"/>
          <p:cNvSpPr>
            <a:spLocks noGrp="1"/>
          </p:cNvSpPr>
          <p:nvPr>
            <p:ph idx="1"/>
          </p:nvPr>
        </p:nvSpPr>
        <p:spPr/>
        <p:txBody>
          <a:bodyPr>
            <a:normAutofit lnSpcReduction="10000"/>
          </a:bodyPr>
          <a:lstStyle/>
          <a:p>
            <a:r>
              <a:rPr lang="en-US" sz="3200" dirty="0" smtClean="0"/>
              <a:t>Presumption</a:t>
            </a:r>
            <a:r>
              <a:rPr lang="mr-IN" sz="3200" dirty="0" smtClean="0"/>
              <a:t>…</a:t>
            </a:r>
            <a:endParaRPr lang="en-US" sz="3200" dirty="0" smtClean="0"/>
          </a:p>
          <a:p>
            <a:r>
              <a:rPr lang="en-US" sz="3200" dirty="0" smtClean="0"/>
              <a:t>What should be done about remembering past sins (especially if we don’t know if we confessed them or not)?</a:t>
            </a:r>
          </a:p>
          <a:p>
            <a:r>
              <a:rPr lang="en-US" sz="3200" dirty="0" smtClean="0"/>
              <a:t>Scrupulosity</a:t>
            </a:r>
            <a:r>
              <a:rPr lang="mr-IN" sz="3200" dirty="0" smtClean="0"/>
              <a:t>…</a:t>
            </a:r>
            <a:endParaRPr lang="en-US" sz="3200" dirty="0" smtClean="0"/>
          </a:p>
          <a:p>
            <a:r>
              <a:rPr lang="en-US" sz="3200" dirty="0" smtClean="0"/>
              <a:t>General Absolution</a:t>
            </a:r>
          </a:p>
          <a:p>
            <a:r>
              <a:rPr lang="en-US" sz="3200" dirty="0" smtClean="0"/>
              <a:t>Contrition</a:t>
            </a:r>
            <a:r>
              <a:rPr lang="mr-IN" sz="3200" dirty="0" smtClean="0"/>
              <a:t>…</a:t>
            </a:r>
            <a:endParaRPr lang="en-US" sz="3200" dirty="0"/>
          </a:p>
        </p:txBody>
      </p:sp>
    </p:spTree>
    <p:extLst>
      <p:ext uri="{BB962C8B-B14F-4D97-AF65-F5344CB8AC3E}">
        <p14:creationId xmlns:p14="http://schemas.microsoft.com/office/powerpoint/2010/main" val="14722447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3600" dirty="0" smtClean="0"/>
              <a:t>Good preparation makes for a good confession.</a:t>
            </a:r>
          </a:p>
          <a:p>
            <a:r>
              <a:rPr lang="en-US" sz="3600" dirty="0" smtClean="0"/>
              <a:t>Writing things down is ok</a:t>
            </a:r>
            <a:r>
              <a:rPr lang="mr-IN" sz="3600" dirty="0" smtClean="0"/>
              <a:t>…</a:t>
            </a:r>
            <a:endParaRPr lang="en-US" sz="3600" dirty="0" smtClean="0"/>
          </a:p>
          <a:p>
            <a:r>
              <a:rPr lang="en-US" sz="3600" dirty="0" smtClean="0"/>
              <a:t>Going more often helps you get better at going.</a:t>
            </a:r>
            <a:endParaRPr lang="en-US" sz="3600" dirty="0"/>
          </a:p>
        </p:txBody>
      </p:sp>
    </p:spTree>
    <p:extLst>
      <p:ext uri="{BB962C8B-B14F-4D97-AF65-F5344CB8AC3E}">
        <p14:creationId xmlns:p14="http://schemas.microsoft.com/office/powerpoint/2010/main" val="450203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2589212" y="2743200"/>
            <a:ext cx="8915400" cy="3168022"/>
          </a:xfrm>
        </p:spPr>
        <p:txBody>
          <a:bodyPr>
            <a:normAutofit/>
          </a:bodyPr>
          <a:lstStyle/>
          <a:p>
            <a:r>
              <a:rPr lang="en-US" sz="4800" dirty="0" smtClean="0"/>
              <a:t>Final thoughts or questions?</a:t>
            </a:r>
            <a:endParaRPr lang="en-US" sz="4800" dirty="0"/>
          </a:p>
        </p:txBody>
      </p:sp>
    </p:spTree>
    <p:extLst>
      <p:ext uri="{BB962C8B-B14F-4D97-AF65-F5344CB8AC3E}">
        <p14:creationId xmlns:p14="http://schemas.microsoft.com/office/powerpoint/2010/main" val="607019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589212" y="2497872"/>
            <a:ext cx="8915400" cy="3413349"/>
          </a:xfrm>
        </p:spPr>
        <p:txBody>
          <a:bodyPr>
            <a:normAutofit/>
          </a:bodyPr>
          <a:lstStyle/>
          <a:p>
            <a:pPr marL="0" indent="0" algn="ctr">
              <a:buNone/>
            </a:pPr>
            <a:r>
              <a:rPr lang="en-US" sz="5400" b="1" dirty="0" smtClean="0"/>
              <a:t>Anointing of the Sick</a:t>
            </a:r>
            <a:endParaRPr lang="en-US" sz="5400" b="1" dirty="0"/>
          </a:p>
        </p:txBody>
      </p:sp>
    </p:spTree>
    <p:extLst>
      <p:ext uri="{BB962C8B-B14F-4D97-AF65-F5344CB8AC3E}">
        <p14:creationId xmlns:p14="http://schemas.microsoft.com/office/powerpoint/2010/main" val="6208698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389681"/>
          </a:xfrm>
        </p:spPr>
        <p:txBody>
          <a:bodyPr>
            <a:normAutofit fontScale="90000"/>
          </a:bodyPr>
          <a:lstStyle/>
          <a:p>
            <a:endParaRPr lang="en-US"/>
          </a:p>
        </p:txBody>
      </p:sp>
      <p:sp>
        <p:nvSpPr>
          <p:cNvPr id="3" name="Content Placeholder 2"/>
          <p:cNvSpPr>
            <a:spLocks noGrp="1"/>
          </p:cNvSpPr>
          <p:nvPr>
            <p:ph idx="1"/>
          </p:nvPr>
        </p:nvSpPr>
        <p:spPr>
          <a:xfrm>
            <a:off x="2589212" y="1192696"/>
            <a:ext cx="8915400" cy="4718526"/>
          </a:xfrm>
        </p:spPr>
        <p:txBody>
          <a:bodyPr>
            <a:noAutofit/>
          </a:bodyPr>
          <a:lstStyle/>
          <a:p>
            <a:r>
              <a:rPr lang="en-US" sz="3200" dirty="0" smtClean="0"/>
              <a:t>Sacraments in General</a:t>
            </a:r>
            <a:r>
              <a:rPr lang="mr-IN" sz="3200" dirty="0" smtClean="0"/>
              <a:t>…</a:t>
            </a:r>
            <a:endParaRPr lang="en-US" sz="3200" dirty="0" smtClean="0"/>
          </a:p>
          <a:p>
            <a:pPr lvl="1"/>
            <a:r>
              <a:rPr lang="en-US" sz="3200" dirty="0" smtClean="0"/>
              <a:t>“Outward sign, instituted by Christ, to give grace.”</a:t>
            </a:r>
          </a:p>
          <a:p>
            <a:pPr lvl="1"/>
            <a:r>
              <a:rPr lang="en-US" sz="3200" dirty="0" smtClean="0"/>
              <a:t>A Visible sign of an invisible reality</a:t>
            </a:r>
          </a:p>
          <a:p>
            <a:pPr lvl="1"/>
            <a:r>
              <a:rPr lang="en-US" sz="3200" dirty="0" smtClean="0"/>
              <a:t>All have form and matter</a:t>
            </a:r>
          </a:p>
          <a:p>
            <a:pPr lvl="1"/>
            <a:r>
              <a:rPr lang="en-US" sz="3200" dirty="0" smtClean="0"/>
              <a:t>All are scriptural</a:t>
            </a:r>
          </a:p>
          <a:p>
            <a:pPr lvl="1"/>
            <a:r>
              <a:rPr lang="en-US" sz="3200" dirty="0" smtClean="0"/>
              <a:t>All are efficacious</a:t>
            </a:r>
          </a:p>
          <a:p>
            <a:pPr lvl="1"/>
            <a:r>
              <a:rPr lang="en-US" sz="3200" dirty="0" smtClean="0"/>
              <a:t>Initiation, </a:t>
            </a:r>
            <a:r>
              <a:rPr lang="en-US" sz="3200" b="1" dirty="0" smtClean="0"/>
              <a:t>Healing</a:t>
            </a:r>
            <a:r>
              <a:rPr lang="en-US" sz="3200" dirty="0" smtClean="0"/>
              <a:t>, Service</a:t>
            </a:r>
            <a:endParaRPr lang="en-US" sz="3200" dirty="0"/>
          </a:p>
        </p:txBody>
      </p:sp>
    </p:spTree>
    <p:extLst>
      <p:ext uri="{BB962C8B-B14F-4D97-AF65-F5344CB8AC3E}">
        <p14:creationId xmlns:p14="http://schemas.microsoft.com/office/powerpoint/2010/main" val="16075580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580222"/>
          </a:xfrm>
        </p:spPr>
        <p:txBody>
          <a:bodyPr>
            <a:normAutofit fontScale="90000"/>
          </a:bodyPr>
          <a:lstStyle/>
          <a:p>
            <a:endParaRPr lang="en-US"/>
          </a:p>
        </p:txBody>
      </p:sp>
      <p:sp>
        <p:nvSpPr>
          <p:cNvPr id="3" name="Content Placeholder 2"/>
          <p:cNvSpPr>
            <a:spLocks noGrp="1"/>
          </p:cNvSpPr>
          <p:nvPr>
            <p:ph idx="1"/>
          </p:nvPr>
        </p:nvSpPr>
        <p:spPr>
          <a:xfrm>
            <a:off x="1918010" y="1382751"/>
            <a:ext cx="9991492" cy="4995747"/>
          </a:xfrm>
        </p:spPr>
        <p:txBody>
          <a:bodyPr>
            <a:noAutofit/>
          </a:bodyPr>
          <a:lstStyle/>
          <a:p>
            <a:r>
              <a:rPr lang="en-US" sz="2400" b="1" dirty="0" smtClean="0"/>
              <a:t>Anointing overview:</a:t>
            </a:r>
          </a:p>
          <a:p>
            <a:pPr lvl="1"/>
            <a:r>
              <a:rPr lang="en-US" sz="2400" b="1" dirty="0" smtClean="0"/>
              <a:t>Last Rites, Extreme Unction, Anointing of the Sick</a:t>
            </a:r>
          </a:p>
          <a:p>
            <a:pPr lvl="1"/>
            <a:r>
              <a:rPr lang="en-US" sz="2400" b="1" dirty="0" smtClean="0"/>
              <a:t>Heals body and/or soul</a:t>
            </a:r>
          </a:p>
          <a:p>
            <a:pPr lvl="1"/>
            <a:r>
              <a:rPr lang="en-US" sz="2400" b="1" dirty="0" smtClean="0"/>
              <a:t>Offers spiritual (physical) strength, protection</a:t>
            </a:r>
          </a:p>
          <a:p>
            <a:pPr lvl="1"/>
            <a:r>
              <a:rPr lang="en-US" sz="2400" b="1" dirty="0" smtClean="0"/>
              <a:t>Can be combined with other Sacraments</a:t>
            </a:r>
          </a:p>
          <a:p>
            <a:pPr lvl="1"/>
            <a:r>
              <a:rPr lang="en-US" sz="2400" b="1" dirty="0" smtClean="0"/>
              <a:t>Performed by bishop or priest (not deacons**)</a:t>
            </a:r>
          </a:p>
          <a:p>
            <a:pPr lvl="1"/>
            <a:r>
              <a:rPr lang="en-US" sz="2400" b="1" dirty="0" smtClean="0"/>
              <a:t>Received multiple times</a:t>
            </a:r>
          </a:p>
          <a:p>
            <a:pPr lvl="1"/>
            <a:r>
              <a:rPr lang="en-US" sz="2400" b="1" dirty="0" smtClean="0"/>
              <a:t>Matter: oil of the sick</a:t>
            </a:r>
          </a:p>
          <a:p>
            <a:pPr lvl="1"/>
            <a:r>
              <a:rPr lang="en-US" sz="2400" b="1" dirty="0" smtClean="0"/>
              <a:t>Form: laying on of hands/anointing/words</a:t>
            </a:r>
          </a:p>
          <a:p>
            <a:pPr lvl="1"/>
            <a:r>
              <a:rPr lang="en-US" sz="2400" b="1" dirty="0" smtClean="0"/>
              <a:t>Scripture: James:13-15 “are there people sick among you</a:t>
            </a:r>
            <a:r>
              <a:rPr lang="mr-IN" sz="2400" b="1" dirty="0" smtClean="0"/>
              <a:t>…</a:t>
            </a:r>
            <a:r>
              <a:rPr lang="en-US" sz="2400" b="1" dirty="0" smtClean="0"/>
              <a:t>”</a:t>
            </a:r>
            <a:endParaRPr lang="en-US" sz="2400" b="1" dirty="0"/>
          </a:p>
        </p:txBody>
      </p:sp>
    </p:spTree>
    <p:extLst>
      <p:ext uri="{BB962C8B-B14F-4D97-AF65-F5344CB8AC3E}">
        <p14:creationId xmlns:p14="http://schemas.microsoft.com/office/powerpoint/2010/main" val="17097838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18731" y="423746"/>
            <a:ext cx="9385881" cy="1137425"/>
          </a:xfrm>
        </p:spPr>
        <p:txBody>
          <a:bodyPr>
            <a:normAutofit fontScale="90000"/>
          </a:bodyPr>
          <a:lstStyle/>
          <a:p>
            <a:r>
              <a:rPr lang="en-US" dirty="0" smtClean="0"/>
              <a:t>What happens (or should happen) in the Anointing of the Sick?</a:t>
            </a:r>
            <a:endParaRPr lang="en-US" dirty="0"/>
          </a:p>
        </p:txBody>
      </p:sp>
      <p:sp>
        <p:nvSpPr>
          <p:cNvPr id="4" name="Content Placeholder 3"/>
          <p:cNvSpPr>
            <a:spLocks noGrp="1"/>
          </p:cNvSpPr>
          <p:nvPr>
            <p:ph idx="1"/>
          </p:nvPr>
        </p:nvSpPr>
        <p:spPr>
          <a:xfrm>
            <a:off x="2118731" y="1561171"/>
            <a:ext cx="9813073" cy="4772721"/>
          </a:xfrm>
        </p:spPr>
        <p:txBody>
          <a:bodyPr>
            <a:noAutofit/>
          </a:bodyPr>
          <a:lstStyle/>
          <a:p>
            <a:r>
              <a:rPr lang="en-US" sz="2400" b="1" dirty="0" smtClean="0"/>
              <a:t>The sick person is offered spiritual strength</a:t>
            </a:r>
          </a:p>
          <a:p>
            <a:r>
              <a:rPr lang="en-US" sz="2400" b="1" dirty="0" smtClean="0"/>
              <a:t>It is a preparation for suffering/death</a:t>
            </a:r>
          </a:p>
          <a:p>
            <a:r>
              <a:rPr lang="en-US" sz="2400" b="1" dirty="0" smtClean="0"/>
              <a:t>It is offered for any serious illness, condition (including medical tests)</a:t>
            </a:r>
          </a:p>
          <a:p>
            <a:r>
              <a:rPr lang="en-US" sz="2400" b="1" dirty="0" smtClean="0"/>
              <a:t>It can be offered whenever the person’s condition worsens or becomes more serious.</a:t>
            </a:r>
          </a:p>
          <a:p>
            <a:r>
              <a:rPr lang="en-US" sz="2400" b="1" dirty="0" smtClean="0"/>
              <a:t>It is not reserved only for the dying</a:t>
            </a:r>
          </a:p>
          <a:p>
            <a:r>
              <a:rPr lang="en-US" sz="2400" b="1" dirty="0" smtClean="0"/>
              <a:t>It is not necessary for salvation </a:t>
            </a:r>
            <a:r>
              <a:rPr lang="mr-IN" sz="2400" b="1" dirty="0" smtClean="0"/>
              <a:t>–</a:t>
            </a:r>
            <a:r>
              <a:rPr lang="en-US" sz="2400" b="1" dirty="0" smtClean="0"/>
              <a:t> but is useful and helpful</a:t>
            </a:r>
          </a:p>
          <a:p>
            <a:r>
              <a:rPr lang="en-US" sz="2400" b="1" dirty="0" smtClean="0"/>
              <a:t>It is for the living</a:t>
            </a:r>
          </a:p>
          <a:p>
            <a:r>
              <a:rPr lang="en-US" sz="2400" b="1" dirty="0" smtClean="0"/>
              <a:t>Confession and or the Eucharist (Viaticum) may be offered.</a:t>
            </a:r>
            <a:endParaRPr lang="en-US" sz="2400" b="1" dirty="0"/>
          </a:p>
        </p:txBody>
      </p:sp>
    </p:spTree>
    <p:extLst>
      <p:ext uri="{BB962C8B-B14F-4D97-AF65-F5344CB8AC3E}">
        <p14:creationId xmlns:p14="http://schemas.microsoft.com/office/powerpoint/2010/main" val="16789611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29523" y="334537"/>
            <a:ext cx="9475090" cy="1204331"/>
          </a:xfrm>
        </p:spPr>
        <p:txBody>
          <a:bodyPr/>
          <a:lstStyle/>
          <a:p>
            <a:r>
              <a:rPr lang="en-US" dirty="0" smtClean="0"/>
              <a:t>Common Questions about Anointing of the Sick</a:t>
            </a:r>
            <a:endParaRPr lang="en-US" dirty="0"/>
          </a:p>
        </p:txBody>
      </p:sp>
      <p:sp>
        <p:nvSpPr>
          <p:cNvPr id="3" name="Content Placeholder 2"/>
          <p:cNvSpPr>
            <a:spLocks noGrp="1"/>
          </p:cNvSpPr>
          <p:nvPr>
            <p:ph idx="1"/>
          </p:nvPr>
        </p:nvSpPr>
        <p:spPr>
          <a:xfrm>
            <a:off x="2029522" y="1694985"/>
            <a:ext cx="9475090" cy="4683513"/>
          </a:xfrm>
        </p:spPr>
        <p:txBody>
          <a:bodyPr>
            <a:normAutofit lnSpcReduction="10000"/>
          </a:bodyPr>
          <a:lstStyle/>
          <a:p>
            <a:r>
              <a:rPr lang="en-US" sz="2000" b="1" dirty="0" smtClean="0"/>
              <a:t>Can a dead person ever be anointed? If so, how soon after death?</a:t>
            </a:r>
          </a:p>
          <a:p>
            <a:r>
              <a:rPr lang="en-US" sz="2000" b="1" dirty="0" smtClean="0"/>
              <a:t>What about the “Apostolic Pardon?” When can it be given?</a:t>
            </a:r>
          </a:p>
          <a:p>
            <a:r>
              <a:rPr lang="en-US" sz="2000" b="1" dirty="0" smtClean="0"/>
              <a:t>What constitutes a “serious” condition?</a:t>
            </a:r>
          </a:p>
          <a:p>
            <a:r>
              <a:rPr lang="en-US" sz="2000" b="1" dirty="0" smtClean="0"/>
              <a:t>Does it forgive sins?</a:t>
            </a:r>
          </a:p>
          <a:p>
            <a:r>
              <a:rPr lang="en-US" sz="2000" b="1" dirty="0" smtClean="0"/>
              <a:t>When should I call a priest?</a:t>
            </a:r>
          </a:p>
          <a:p>
            <a:r>
              <a:rPr lang="en-US" sz="2000" b="1" dirty="0" smtClean="0"/>
              <a:t>What happens if someone isn’t anointed?</a:t>
            </a:r>
          </a:p>
          <a:p>
            <a:r>
              <a:rPr lang="en-US" sz="2000" b="1" dirty="0" smtClean="0"/>
              <a:t>Is anyone ever physically healed?</a:t>
            </a:r>
          </a:p>
          <a:p>
            <a:r>
              <a:rPr lang="en-US" sz="2000" b="1" dirty="0" smtClean="0"/>
              <a:t>What about other </a:t>
            </a:r>
            <a:r>
              <a:rPr lang="en-US" sz="2000" b="1" dirty="0" err="1" smtClean="0"/>
              <a:t>anointings</a:t>
            </a:r>
            <a:r>
              <a:rPr lang="en-US" sz="2000" b="1" dirty="0" smtClean="0"/>
              <a:t> (culturally based)?</a:t>
            </a:r>
          </a:p>
          <a:p>
            <a:r>
              <a:rPr lang="en-US" sz="2000" b="1" dirty="0" smtClean="0"/>
              <a:t>Can you request it for someone else? (if they are unconscious)</a:t>
            </a:r>
          </a:p>
          <a:p>
            <a:r>
              <a:rPr lang="en-US" sz="2000" b="1" dirty="0" smtClean="0"/>
              <a:t>Can a child be anointed?</a:t>
            </a:r>
          </a:p>
          <a:p>
            <a:r>
              <a:rPr lang="en-US" sz="2000" b="1" dirty="0" smtClean="0"/>
              <a:t>Should it be done during Mass?</a:t>
            </a:r>
            <a:endParaRPr lang="en-US" sz="2000" b="1" dirty="0"/>
          </a:p>
        </p:txBody>
      </p:sp>
    </p:spTree>
    <p:extLst>
      <p:ext uri="{BB962C8B-B14F-4D97-AF65-F5344CB8AC3E}">
        <p14:creationId xmlns:p14="http://schemas.microsoft.com/office/powerpoint/2010/main" val="7091703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379142"/>
            <a:ext cx="8911687" cy="602166"/>
          </a:xfrm>
        </p:spPr>
        <p:txBody>
          <a:bodyPr>
            <a:normAutofit fontScale="90000"/>
          </a:bodyPr>
          <a:lstStyle/>
          <a:p>
            <a:r>
              <a:rPr lang="en-US" dirty="0" smtClean="0"/>
              <a:t>A brief look at the history of anointing</a:t>
            </a:r>
            <a:r>
              <a:rPr lang="mr-IN" dirty="0" smtClean="0"/>
              <a:t>…</a:t>
            </a:r>
            <a:endParaRPr lang="en-US" dirty="0"/>
          </a:p>
        </p:txBody>
      </p:sp>
      <p:sp>
        <p:nvSpPr>
          <p:cNvPr id="3" name="Content Placeholder 2"/>
          <p:cNvSpPr>
            <a:spLocks noGrp="1"/>
          </p:cNvSpPr>
          <p:nvPr>
            <p:ph idx="1"/>
          </p:nvPr>
        </p:nvSpPr>
        <p:spPr>
          <a:xfrm>
            <a:off x="1650381" y="1159727"/>
            <a:ext cx="10103004" cy="5397189"/>
          </a:xfrm>
        </p:spPr>
        <p:txBody>
          <a:bodyPr>
            <a:noAutofit/>
          </a:bodyPr>
          <a:lstStyle/>
          <a:p>
            <a:r>
              <a:rPr lang="en-US" sz="2400" b="1" dirty="0" err="1" smtClean="0"/>
              <a:t>Anointings</a:t>
            </a:r>
            <a:r>
              <a:rPr lang="en-US" sz="2400" b="1" dirty="0" smtClean="0"/>
              <a:t> are clearly attested to in scripture.</a:t>
            </a:r>
          </a:p>
          <a:p>
            <a:r>
              <a:rPr lang="en-US" sz="2400" b="1" dirty="0" smtClean="0"/>
              <a:t>As with confession, this similar practices existed in Judaism.</a:t>
            </a:r>
          </a:p>
          <a:p>
            <a:r>
              <a:rPr lang="en-US" sz="2400" b="1" dirty="0" smtClean="0"/>
              <a:t>We also see other examples of “anointing” in the Sacraments.</a:t>
            </a:r>
          </a:p>
          <a:p>
            <a:r>
              <a:rPr lang="en-US" sz="2400" b="1" dirty="0" smtClean="0"/>
              <a:t>Like confession, we note that while it has always been a part of Christianity, it has taken different forms and been emphasized differently at different times in history.</a:t>
            </a:r>
          </a:p>
          <a:p>
            <a:r>
              <a:rPr lang="en-US" sz="2400" b="1" dirty="0" smtClean="0"/>
              <a:t>In the 8</a:t>
            </a:r>
            <a:r>
              <a:rPr lang="en-US" sz="2400" b="1" baseline="30000" dirty="0" smtClean="0"/>
              <a:t>th</a:t>
            </a:r>
            <a:r>
              <a:rPr lang="en-US" sz="2400" b="1" dirty="0" smtClean="0"/>
              <a:t> and 9</a:t>
            </a:r>
            <a:r>
              <a:rPr lang="en-US" sz="2400" b="1" baseline="30000" dirty="0" smtClean="0"/>
              <a:t>th</a:t>
            </a:r>
            <a:r>
              <a:rPr lang="en-US" sz="2400" b="1" dirty="0" smtClean="0"/>
              <a:t> centuries it became generally regarded as a Sacrament</a:t>
            </a:r>
          </a:p>
          <a:p>
            <a:r>
              <a:rPr lang="en-US" sz="2400" b="1" dirty="0" smtClean="0"/>
              <a:t>Post Council of Trent the emphasis was shifted to the dying </a:t>
            </a:r>
            <a:r>
              <a:rPr lang="mr-IN" sz="2400" b="1" dirty="0" smtClean="0"/>
              <a:t>–</a:t>
            </a:r>
            <a:r>
              <a:rPr lang="en-US" sz="2400" b="1" dirty="0" smtClean="0"/>
              <a:t> hence the terms, “Extreme Unction” and “Last Rites.”</a:t>
            </a:r>
          </a:p>
          <a:p>
            <a:r>
              <a:rPr lang="en-US" sz="2400" b="1" dirty="0" smtClean="0"/>
              <a:t>With Vatican II there is a renewal of its use at other times besides the danger of death.</a:t>
            </a:r>
            <a:endParaRPr lang="en-US" sz="2400" b="1" dirty="0"/>
          </a:p>
        </p:txBody>
      </p:sp>
    </p:spTree>
    <p:extLst>
      <p:ext uri="{BB962C8B-B14F-4D97-AF65-F5344CB8AC3E}">
        <p14:creationId xmlns:p14="http://schemas.microsoft.com/office/powerpoint/2010/main" val="48025434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65961" y="624110"/>
            <a:ext cx="2720339" cy="3993610"/>
          </a:xfrm>
        </p:spPr>
        <p:txBody>
          <a:bodyPr>
            <a:normAutofit/>
          </a:bodyPr>
          <a:lstStyle/>
          <a:p>
            <a:r>
              <a:rPr lang="en-US" dirty="0" smtClean="0"/>
              <a:t>Let’s look at the practice of this Sacrament a little closer</a:t>
            </a:r>
            <a:r>
              <a:rPr lang="mr-IN" dirty="0" smtClean="0"/>
              <a:t>…</a:t>
            </a:r>
            <a:r>
              <a:rPr lang="en-US" dirty="0" smtClean="0"/>
              <a:t> </a:t>
            </a:r>
            <a:endParaRPr lang="en-US"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943600" y="457200"/>
            <a:ext cx="4160519" cy="6103620"/>
          </a:xfrm>
        </p:spPr>
      </p:pic>
    </p:spTree>
    <p:extLst>
      <p:ext uri="{BB962C8B-B14F-4D97-AF65-F5344CB8AC3E}">
        <p14:creationId xmlns:p14="http://schemas.microsoft.com/office/powerpoint/2010/main" val="12457890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046220" y="624110"/>
            <a:ext cx="4594860" cy="5959570"/>
          </a:xfrm>
        </p:spPr>
      </p:pic>
    </p:spTree>
    <p:extLst>
      <p:ext uri="{BB962C8B-B14F-4D97-AF65-F5344CB8AC3E}">
        <p14:creationId xmlns:p14="http://schemas.microsoft.com/office/powerpoint/2010/main" val="126270675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389120" y="624110"/>
            <a:ext cx="4572000" cy="6051010"/>
          </a:xfrm>
        </p:spPr>
      </p:pic>
    </p:spTree>
    <p:extLst>
      <p:ext uri="{BB962C8B-B14F-4D97-AF65-F5344CB8AC3E}">
        <p14:creationId xmlns:p14="http://schemas.microsoft.com/office/powerpoint/2010/main" val="91135106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229100" y="624110"/>
            <a:ext cx="4594860" cy="5753830"/>
          </a:xfrm>
        </p:spPr>
      </p:pic>
    </p:spTree>
    <p:extLst>
      <p:ext uri="{BB962C8B-B14F-4D97-AF65-F5344CB8AC3E}">
        <p14:creationId xmlns:p14="http://schemas.microsoft.com/office/powerpoint/2010/main" val="172526360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874520" y="2628900"/>
            <a:ext cx="9630092" cy="3282322"/>
          </a:xfrm>
        </p:spPr>
        <p:txBody>
          <a:bodyPr>
            <a:normAutofit/>
          </a:bodyPr>
          <a:lstStyle/>
          <a:p>
            <a:pPr marL="0" indent="0">
              <a:buNone/>
            </a:pPr>
            <a:r>
              <a:rPr lang="en-US" sz="5400" b="1" dirty="0" smtClean="0"/>
              <a:t>Final Thoughts or Questions?</a:t>
            </a:r>
            <a:endParaRPr lang="en-US" sz="5400" b="1" dirty="0"/>
          </a:p>
        </p:txBody>
      </p:sp>
    </p:spTree>
    <p:extLst>
      <p:ext uri="{BB962C8B-B14F-4D97-AF65-F5344CB8AC3E}">
        <p14:creationId xmlns:p14="http://schemas.microsoft.com/office/powerpoint/2010/main" val="15770719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589212" y="2542478"/>
            <a:ext cx="8915400" cy="3368744"/>
          </a:xfrm>
        </p:spPr>
        <p:txBody>
          <a:bodyPr>
            <a:normAutofit/>
          </a:bodyPr>
          <a:lstStyle/>
          <a:p>
            <a:pPr marL="0" indent="0" algn="ctr">
              <a:buNone/>
            </a:pPr>
            <a:r>
              <a:rPr lang="en-US" sz="5400" b="1" dirty="0" smtClean="0"/>
              <a:t>Penance</a:t>
            </a:r>
            <a:endParaRPr lang="en-US" sz="5400" b="1" dirty="0"/>
          </a:p>
        </p:txBody>
      </p:sp>
    </p:spTree>
    <p:extLst>
      <p:ext uri="{BB962C8B-B14F-4D97-AF65-F5344CB8AC3E}">
        <p14:creationId xmlns:p14="http://schemas.microsoft.com/office/powerpoint/2010/main" val="1893271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78778"/>
          </a:xfrm>
        </p:spPr>
        <p:txBody>
          <a:bodyPr>
            <a:normAutofit fontScale="90000"/>
          </a:bodyPr>
          <a:lstStyle/>
          <a:p>
            <a:endParaRPr lang="en-US"/>
          </a:p>
        </p:txBody>
      </p:sp>
      <p:sp>
        <p:nvSpPr>
          <p:cNvPr id="3" name="Content Placeholder 2"/>
          <p:cNvSpPr>
            <a:spLocks noGrp="1"/>
          </p:cNvSpPr>
          <p:nvPr>
            <p:ph idx="1"/>
          </p:nvPr>
        </p:nvSpPr>
        <p:spPr>
          <a:xfrm>
            <a:off x="2589212" y="1449659"/>
            <a:ext cx="8915400" cy="4461563"/>
          </a:xfrm>
        </p:spPr>
        <p:txBody>
          <a:bodyPr>
            <a:normAutofit fontScale="92500" lnSpcReduction="20000"/>
          </a:bodyPr>
          <a:lstStyle/>
          <a:p>
            <a:r>
              <a:rPr lang="en-US" sz="2000" b="1" dirty="0" smtClean="0"/>
              <a:t>Confession Overview:</a:t>
            </a:r>
          </a:p>
          <a:p>
            <a:pPr lvl="1"/>
            <a:r>
              <a:rPr lang="en-US" sz="2000" b="1" dirty="0" smtClean="0"/>
              <a:t>Reconciliation, Penance, Confession</a:t>
            </a:r>
          </a:p>
          <a:p>
            <a:pPr lvl="1"/>
            <a:r>
              <a:rPr lang="en-US" sz="2000" b="1" dirty="0" smtClean="0"/>
              <a:t>Heals the wounds caused by sin</a:t>
            </a:r>
          </a:p>
          <a:p>
            <a:pPr lvl="1"/>
            <a:r>
              <a:rPr lang="en-US" sz="2000" b="1" dirty="0" smtClean="0"/>
              <a:t>Priests &amp; Bishops are the ministers</a:t>
            </a:r>
          </a:p>
          <a:p>
            <a:pPr lvl="1"/>
            <a:r>
              <a:rPr lang="en-US" sz="2000" b="1" dirty="0" smtClean="0"/>
              <a:t>“Matter” = sins confessed with contrition</a:t>
            </a:r>
          </a:p>
          <a:p>
            <a:pPr lvl="1"/>
            <a:r>
              <a:rPr lang="en-US" sz="2000" b="1" dirty="0" smtClean="0"/>
              <a:t>“Form” = Confession/Penance/Absolution</a:t>
            </a:r>
          </a:p>
          <a:p>
            <a:pPr lvl="1"/>
            <a:r>
              <a:rPr lang="en-US" sz="2000" b="1" dirty="0" smtClean="0"/>
              <a:t>Received multiple times</a:t>
            </a:r>
          </a:p>
          <a:p>
            <a:pPr lvl="1"/>
            <a:r>
              <a:rPr lang="en-US" sz="2000" b="1" dirty="0" smtClean="0"/>
              <a:t>Scripture passages: </a:t>
            </a:r>
          </a:p>
          <a:p>
            <a:pPr lvl="5"/>
            <a:r>
              <a:rPr lang="en-US" sz="2000" b="1" dirty="0" smtClean="0"/>
              <a:t>Matthew 16:19 “whatever you bind on earth</a:t>
            </a:r>
            <a:r>
              <a:rPr lang="mr-IN" sz="2000" b="1" dirty="0" smtClean="0"/>
              <a:t>…</a:t>
            </a:r>
            <a:r>
              <a:rPr lang="en-US" sz="2000" b="1" dirty="0" smtClean="0"/>
              <a:t>”</a:t>
            </a:r>
          </a:p>
          <a:p>
            <a:pPr lvl="5"/>
            <a:r>
              <a:rPr lang="en-US" sz="2000" b="1" dirty="0"/>
              <a:t> </a:t>
            </a:r>
            <a:r>
              <a:rPr lang="en-US" sz="2000" b="1" dirty="0" smtClean="0"/>
              <a:t>John 20:22-23 “whosever sins you forgive are forgiven</a:t>
            </a:r>
            <a:r>
              <a:rPr lang="mr-IN" sz="2000" b="1" dirty="0" smtClean="0"/>
              <a:t>…</a:t>
            </a:r>
            <a:r>
              <a:rPr lang="en-US" sz="2000" b="1" dirty="0" smtClean="0"/>
              <a:t>”</a:t>
            </a:r>
          </a:p>
          <a:p>
            <a:pPr lvl="5"/>
            <a:r>
              <a:rPr lang="en-US" sz="2000" b="1" dirty="0" smtClean="0"/>
              <a:t>James 5 16 “Confess your sins to one another</a:t>
            </a:r>
            <a:r>
              <a:rPr lang="mr-IN" sz="2000" b="1" dirty="0" smtClean="0"/>
              <a:t>…</a:t>
            </a:r>
            <a:r>
              <a:rPr lang="en-US" sz="2000" b="1" dirty="0" smtClean="0"/>
              <a:t>”</a:t>
            </a:r>
            <a:endParaRPr lang="en-US" sz="2000" b="1" dirty="0"/>
          </a:p>
        </p:txBody>
      </p:sp>
    </p:spTree>
    <p:extLst>
      <p:ext uri="{BB962C8B-B14F-4D97-AF65-F5344CB8AC3E}">
        <p14:creationId xmlns:p14="http://schemas.microsoft.com/office/powerpoint/2010/main" val="17429693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1035" y="624110"/>
            <a:ext cx="9363578" cy="1115480"/>
          </a:xfrm>
        </p:spPr>
        <p:txBody>
          <a:bodyPr>
            <a:normAutofit/>
          </a:bodyPr>
          <a:lstStyle/>
          <a:p>
            <a:r>
              <a:rPr lang="en-US" sz="3200" dirty="0" smtClean="0"/>
              <a:t>What happens (or what should happen) in confession?</a:t>
            </a:r>
            <a:endParaRPr lang="en-US" sz="3200" dirty="0"/>
          </a:p>
        </p:txBody>
      </p:sp>
      <p:sp>
        <p:nvSpPr>
          <p:cNvPr id="3" name="Content Placeholder 2"/>
          <p:cNvSpPr>
            <a:spLocks noGrp="1"/>
          </p:cNvSpPr>
          <p:nvPr>
            <p:ph idx="1"/>
          </p:nvPr>
        </p:nvSpPr>
        <p:spPr>
          <a:xfrm>
            <a:off x="2319454" y="1895707"/>
            <a:ext cx="9185158" cy="4505093"/>
          </a:xfrm>
        </p:spPr>
        <p:txBody>
          <a:bodyPr>
            <a:noAutofit/>
          </a:bodyPr>
          <a:lstStyle/>
          <a:p>
            <a:r>
              <a:rPr lang="en-US" sz="2400" dirty="0" smtClean="0"/>
              <a:t>Sins are forgiven </a:t>
            </a:r>
            <a:r>
              <a:rPr lang="mr-IN" sz="2400" dirty="0" smtClean="0"/>
              <a:t>–</a:t>
            </a:r>
            <a:r>
              <a:rPr lang="en-US" sz="2400" dirty="0" smtClean="0"/>
              <a:t> actually “absolved” </a:t>
            </a:r>
            <a:r>
              <a:rPr lang="mr-IN" sz="2400" dirty="0" smtClean="0"/>
              <a:t>–</a:t>
            </a:r>
            <a:r>
              <a:rPr lang="en-US" sz="2400" dirty="0" smtClean="0"/>
              <a:t> what’s the difference?</a:t>
            </a:r>
          </a:p>
          <a:p>
            <a:r>
              <a:rPr lang="en-US" sz="2400" dirty="0" smtClean="0"/>
              <a:t>Receiving grace and restoration to a state of grace.</a:t>
            </a:r>
          </a:p>
          <a:p>
            <a:pPr marL="0" indent="0">
              <a:buNone/>
            </a:pPr>
            <a:endParaRPr lang="en-US" sz="2400" dirty="0" smtClean="0"/>
          </a:p>
          <a:p>
            <a:r>
              <a:rPr lang="en-US" sz="2400" dirty="0" smtClean="0"/>
              <a:t>There can also be a lifting of penalties</a:t>
            </a:r>
            <a:r>
              <a:rPr lang="mr-IN" sz="2400" dirty="0" smtClean="0"/>
              <a:t>…</a:t>
            </a:r>
            <a:endParaRPr lang="en-US" sz="2400" dirty="0" smtClean="0"/>
          </a:p>
          <a:p>
            <a:r>
              <a:rPr lang="en-US" sz="2400" dirty="0" smtClean="0"/>
              <a:t>Spiritual advice/counsel can be given </a:t>
            </a:r>
            <a:r>
              <a:rPr lang="mr-IN" sz="2400" dirty="0" smtClean="0"/>
              <a:t>–</a:t>
            </a:r>
            <a:r>
              <a:rPr lang="en-US" sz="2400" dirty="0" smtClean="0"/>
              <a:t> but it should not be a place for spiritual direction nor socializing</a:t>
            </a:r>
            <a:r>
              <a:rPr lang="mr-IN" sz="2400" dirty="0" smtClean="0"/>
              <a:t>…</a:t>
            </a:r>
            <a:endParaRPr lang="en-US" sz="2400" dirty="0" smtClean="0"/>
          </a:p>
          <a:p>
            <a:endParaRPr lang="en-US" sz="2400" dirty="0"/>
          </a:p>
          <a:p>
            <a:r>
              <a:rPr lang="en-US" sz="2400" dirty="0" smtClean="0"/>
              <a:t>It is not a forum to confess other people’s sins or have a meeting with Father</a:t>
            </a:r>
            <a:r>
              <a:rPr lang="mr-IN" sz="2400" dirty="0" smtClean="0"/>
              <a:t>…</a:t>
            </a:r>
            <a:endParaRPr lang="en-US" sz="2400" dirty="0"/>
          </a:p>
        </p:txBody>
      </p:sp>
    </p:spTree>
    <p:extLst>
      <p:ext uri="{BB962C8B-B14F-4D97-AF65-F5344CB8AC3E}">
        <p14:creationId xmlns:p14="http://schemas.microsoft.com/office/powerpoint/2010/main" val="14949515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69179" y="624109"/>
            <a:ext cx="8911687" cy="446407"/>
          </a:xfrm>
        </p:spPr>
        <p:txBody>
          <a:bodyPr>
            <a:noAutofit/>
          </a:bodyPr>
          <a:lstStyle/>
          <a:p>
            <a:r>
              <a:rPr lang="en-US" sz="2800" dirty="0" smtClean="0"/>
              <a:t>Common </a:t>
            </a:r>
            <a:r>
              <a:rPr lang="en-US" sz="2800" smtClean="0"/>
              <a:t>Questions about Confession:</a:t>
            </a:r>
            <a:endParaRPr lang="en-US" sz="2800"/>
          </a:p>
        </p:txBody>
      </p:sp>
      <p:sp>
        <p:nvSpPr>
          <p:cNvPr id="3" name="Content Placeholder 2"/>
          <p:cNvSpPr>
            <a:spLocks noGrp="1"/>
          </p:cNvSpPr>
          <p:nvPr>
            <p:ph idx="1"/>
          </p:nvPr>
        </p:nvSpPr>
        <p:spPr>
          <a:xfrm>
            <a:off x="1828800" y="1226634"/>
            <a:ext cx="10058399" cy="5151864"/>
          </a:xfrm>
        </p:spPr>
        <p:txBody>
          <a:bodyPr>
            <a:normAutofit lnSpcReduction="10000"/>
          </a:bodyPr>
          <a:lstStyle/>
          <a:p>
            <a:pPr marL="457200" lvl="1" indent="0">
              <a:buNone/>
            </a:pPr>
            <a:endParaRPr lang="en-US" b="1" dirty="0"/>
          </a:p>
          <a:p>
            <a:pPr lvl="1"/>
            <a:r>
              <a:rPr lang="en-US" sz="2000" b="1" dirty="0" smtClean="0"/>
              <a:t>Is it the only way to be forgiven?</a:t>
            </a:r>
          </a:p>
          <a:p>
            <a:pPr lvl="1"/>
            <a:r>
              <a:rPr lang="en-US" sz="2000" b="1" dirty="0" smtClean="0"/>
              <a:t>What about presumption?</a:t>
            </a:r>
          </a:p>
          <a:p>
            <a:pPr lvl="1"/>
            <a:r>
              <a:rPr lang="en-US" sz="2000" b="1" dirty="0" smtClean="0"/>
              <a:t>What if I don’t remember my penance? Or can’t do it?</a:t>
            </a:r>
          </a:p>
          <a:p>
            <a:pPr lvl="1"/>
            <a:r>
              <a:rPr lang="en-US" sz="2000" b="1" dirty="0" smtClean="0"/>
              <a:t>What if I forget to confess a sin?</a:t>
            </a:r>
          </a:p>
          <a:p>
            <a:pPr lvl="1"/>
            <a:r>
              <a:rPr lang="en-US" sz="2000" b="1" dirty="0" smtClean="0"/>
              <a:t>What about the seal of confession?</a:t>
            </a:r>
          </a:p>
          <a:p>
            <a:pPr lvl="1"/>
            <a:r>
              <a:rPr lang="en-US" sz="2000" b="1" dirty="0" smtClean="0"/>
              <a:t>Can non-Catholics go?</a:t>
            </a:r>
          </a:p>
          <a:p>
            <a:pPr lvl="1"/>
            <a:r>
              <a:rPr lang="en-US" sz="2000" b="1" dirty="0" smtClean="0"/>
              <a:t>Do I confess my venial sins?</a:t>
            </a:r>
          </a:p>
          <a:p>
            <a:pPr lvl="1"/>
            <a:r>
              <a:rPr lang="en-US" sz="2000" b="1" dirty="0" smtClean="0"/>
              <a:t>Is it a sin not to go to confession?</a:t>
            </a:r>
          </a:p>
          <a:p>
            <a:pPr lvl="1"/>
            <a:r>
              <a:rPr lang="en-US" sz="2000" b="1" dirty="0" smtClean="0"/>
              <a:t>What if I overhear someone else’s confession?</a:t>
            </a:r>
          </a:p>
          <a:p>
            <a:pPr lvl="1"/>
            <a:r>
              <a:rPr lang="en-US" sz="2000" b="1" dirty="0" smtClean="0"/>
              <a:t>Does the priest remember my last confession?</a:t>
            </a:r>
          </a:p>
          <a:p>
            <a:pPr lvl="1"/>
            <a:r>
              <a:rPr lang="en-US" sz="2000" b="1" dirty="0" smtClean="0"/>
              <a:t>How often should I go?</a:t>
            </a:r>
          </a:p>
          <a:p>
            <a:pPr lvl="1"/>
            <a:r>
              <a:rPr lang="en-US" sz="2000" b="1" dirty="0" smtClean="0"/>
              <a:t>What if the priest forgets to give me absolution? Or a penance?</a:t>
            </a:r>
            <a:endParaRPr lang="en-US" sz="2000" b="1" dirty="0"/>
          </a:p>
        </p:txBody>
      </p:sp>
    </p:spTree>
    <p:extLst>
      <p:ext uri="{BB962C8B-B14F-4D97-AF65-F5344CB8AC3E}">
        <p14:creationId xmlns:p14="http://schemas.microsoft.com/office/powerpoint/2010/main" val="19005540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number one question about confession</a:t>
            </a:r>
            <a:r>
              <a:rPr lang="mr-IN" dirty="0" smtClean="0"/>
              <a:t>…</a:t>
            </a:r>
            <a:endParaRPr lang="en-US" dirty="0"/>
          </a:p>
        </p:txBody>
      </p:sp>
      <p:sp>
        <p:nvSpPr>
          <p:cNvPr id="3" name="Content Placeholder 2"/>
          <p:cNvSpPr>
            <a:spLocks noGrp="1"/>
          </p:cNvSpPr>
          <p:nvPr>
            <p:ph idx="1"/>
          </p:nvPr>
        </p:nvSpPr>
        <p:spPr>
          <a:xfrm>
            <a:off x="2589212" y="2787804"/>
            <a:ext cx="8915400" cy="3123417"/>
          </a:xfrm>
        </p:spPr>
        <p:txBody>
          <a:bodyPr>
            <a:normAutofit/>
          </a:bodyPr>
          <a:lstStyle/>
          <a:p>
            <a:r>
              <a:rPr lang="en-US" sz="5400" dirty="0" smtClean="0"/>
              <a:t>Why do Catholics confess to a priest? Why not just confess to God?</a:t>
            </a:r>
            <a:endParaRPr lang="en-US" sz="5400" dirty="0"/>
          </a:p>
        </p:txBody>
      </p:sp>
    </p:spTree>
    <p:extLst>
      <p:ext uri="{BB962C8B-B14F-4D97-AF65-F5344CB8AC3E}">
        <p14:creationId xmlns:p14="http://schemas.microsoft.com/office/powerpoint/2010/main" val="19225797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513314"/>
          </a:xfrm>
        </p:spPr>
        <p:txBody>
          <a:bodyPr>
            <a:normAutofit fontScale="90000"/>
          </a:bodyPr>
          <a:lstStyle/>
          <a:p>
            <a:endParaRPr lang="en-US"/>
          </a:p>
        </p:txBody>
      </p:sp>
      <p:sp>
        <p:nvSpPr>
          <p:cNvPr id="3" name="Content Placeholder 2"/>
          <p:cNvSpPr>
            <a:spLocks noGrp="1"/>
          </p:cNvSpPr>
          <p:nvPr>
            <p:ph idx="1"/>
          </p:nvPr>
        </p:nvSpPr>
        <p:spPr>
          <a:xfrm>
            <a:off x="2118732" y="1471961"/>
            <a:ext cx="9385880" cy="4439261"/>
          </a:xfrm>
        </p:spPr>
        <p:txBody>
          <a:bodyPr>
            <a:normAutofit/>
          </a:bodyPr>
          <a:lstStyle/>
          <a:p>
            <a:r>
              <a:rPr lang="en-US" sz="2800" dirty="0" smtClean="0"/>
              <a:t>The answer to that comes from our understanding of sin</a:t>
            </a:r>
            <a:r>
              <a:rPr lang="mr-IN" sz="2800" dirty="0" smtClean="0"/>
              <a:t>…</a:t>
            </a:r>
            <a:endParaRPr lang="en-US" sz="2800" dirty="0" smtClean="0"/>
          </a:p>
          <a:p>
            <a:pPr lvl="1"/>
            <a:r>
              <a:rPr lang="en-US" sz="2800" dirty="0" smtClean="0"/>
              <a:t>It affects three relationships: with God, with others (the Body of Christ), with ourselves</a:t>
            </a:r>
            <a:r>
              <a:rPr lang="mr-IN" sz="2800" dirty="0" smtClean="0"/>
              <a:t>…</a:t>
            </a:r>
            <a:endParaRPr lang="en-US" sz="2800" dirty="0" smtClean="0"/>
          </a:p>
          <a:p>
            <a:pPr lvl="1"/>
            <a:r>
              <a:rPr lang="en-US" sz="2800" dirty="0" smtClean="0"/>
              <a:t>Remember that sin has certain effects </a:t>
            </a:r>
            <a:r>
              <a:rPr lang="mr-IN" sz="2800" dirty="0" smtClean="0"/>
              <a:t>–</a:t>
            </a:r>
            <a:r>
              <a:rPr lang="en-US" sz="2800" dirty="0" smtClean="0"/>
              <a:t> venial sin weakens, mortal sin breaks</a:t>
            </a:r>
            <a:r>
              <a:rPr lang="mr-IN" sz="2800" dirty="0" smtClean="0"/>
              <a:t>…</a:t>
            </a:r>
            <a:endParaRPr lang="en-US" sz="2800" dirty="0" smtClean="0"/>
          </a:p>
          <a:p>
            <a:pPr lvl="1"/>
            <a:r>
              <a:rPr lang="en-US" sz="2800" dirty="0" smtClean="0"/>
              <a:t>It is in confessing a sin to a priest (specifically a mortal sin) that all three of those relationships can be brought to bear and be healed.</a:t>
            </a:r>
            <a:endParaRPr lang="en-US" sz="2800" dirty="0"/>
          </a:p>
        </p:txBody>
      </p:sp>
    </p:spTree>
    <p:extLst>
      <p:ext uri="{BB962C8B-B14F-4D97-AF65-F5344CB8AC3E}">
        <p14:creationId xmlns:p14="http://schemas.microsoft.com/office/powerpoint/2010/main" val="10415974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brief look at the history of confessing sins</a:t>
            </a:r>
            <a:r>
              <a:rPr lang="mr-IN" dirty="0" smtClean="0"/>
              <a:t>…</a:t>
            </a:r>
            <a:endParaRPr lang="en-US" dirty="0"/>
          </a:p>
        </p:txBody>
      </p:sp>
      <p:sp>
        <p:nvSpPr>
          <p:cNvPr id="3" name="Content Placeholder 2"/>
          <p:cNvSpPr>
            <a:spLocks noGrp="1"/>
          </p:cNvSpPr>
          <p:nvPr>
            <p:ph idx="1"/>
          </p:nvPr>
        </p:nvSpPr>
        <p:spPr/>
        <p:txBody>
          <a:bodyPr>
            <a:normAutofit/>
          </a:bodyPr>
          <a:lstStyle/>
          <a:p>
            <a:r>
              <a:rPr lang="en-US" sz="2800" dirty="0" smtClean="0"/>
              <a:t>It has Jewish roots </a:t>
            </a:r>
            <a:r>
              <a:rPr lang="mr-IN" sz="2800" dirty="0" smtClean="0"/>
              <a:t>–</a:t>
            </a:r>
            <a:r>
              <a:rPr lang="en-US" sz="2800" dirty="0" smtClean="0"/>
              <a:t> we see this both in the practices before Jesus and during His ministry.</a:t>
            </a:r>
          </a:p>
          <a:p>
            <a:r>
              <a:rPr lang="en-US" sz="2800" dirty="0" smtClean="0"/>
              <a:t>But with Jesus we have a new take on it </a:t>
            </a:r>
            <a:r>
              <a:rPr lang="mr-IN" sz="2800" dirty="0" smtClean="0"/>
              <a:t>–</a:t>
            </a:r>
            <a:r>
              <a:rPr lang="en-US" sz="2800" dirty="0" smtClean="0"/>
              <a:t> it is no longer about making sacrifices of animals, etc.</a:t>
            </a:r>
          </a:p>
          <a:p>
            <a:r>
              <a:rPr lang="en-US" sz="2800" dirty="0" smtClean="0"/>
              <a:t>Jesus not only forgives sins but gives the Apostles the authority to do the same </a:t>
            </a:r>
            <a:r>
              <a:rPr lang="mr-IN" sz="2800" dirty="0" smtClean="0"/>
              <a:t>–</a:t>
            </a:r>
            <a:r>
              <a:rPr lang="en-US" sz="2800" dirty="0" smtClean="0"/>
              <a:t> it is His power, His authority that He entrusts to them.</a:t>
            </a:r>
            <a:endParaRPr lang="en-US" sz="2800" dirty="0"/>
          </a:p>
        </p:txBody>
      </p:sp>
    </p:spTree>
    <p:extLst>
      <p:ext uri="{BB962C8B-B14F-4D97-AF65-F5344CB8AC3E}">
        <p14:creationId xmlns:p14="http://schemas.microsoft.com/office/powerpoint/2010/main" val="1627502484"/>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239</TotalTime>
  <Words>1565</Words>
  <Application>Microsoft Macintosh PowerPoint</Application>
  <PresentationFormat>Widescreen</PresentationFormat>
  <Paragraphs>151</Paragraphs>
  <Slides>28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28</vt:i4>
      </vt:variant>
    </vt:vector>
  </HeadingPairs>
  <TitlesOfParts>
    <vt:vector size="33" baseType="lpstr">
      <vt:lpstr>Century Gothic</vt:lpstr>
      <vt:lpstr>Mangal</vt:lpstr>
      <vt:lpstr>Wingdings 3</vt:lpstr>
      <vt:lpstr>Arial</vt:lpstr>
      <vt:lpstr>Wisp</vt:lpstr>
      <vt:lpstr>Sacraments of Healing: Penance and Anointing of the Sick</vt:lpstr>
      <vt:lpstr>PowerPoint Presentation</vt:lpstr>
      <vt:lpstr>PowerPoint Presentation</vt:lpstr>
      <vt:lpstr>PowerPoint Presentation</vt:lpstr>
      <vt:lpstr>What happens (or what should happen) in confession?</vt:lpstr>
      <vt:lpstr>Common Questions about Confession:</vt:lpstr>
      <vt:lpstr>The number one question about confession…</vt:lpstr>
      <vt:lpstr>PowerPoint Presentation</vt:lpstr>
      <vt:lpstr>A brief look at the history of confessing sins…</vt:lpstr>
      <vt:lpstr>PowerPoint Presentation</vt:lpstr>
      <vt:lpstr>PowerPoint Presentation</vt:lpstr>
      <vt:lpstr>Let’s look at the practice of this Sacrament a little closer…</vt:lpstr>
      <vt:lpstr>PowerPoint Presentation</vt:lpstr>
      <vt:lpstr>PowerPoint Presentation</vt:lpstr>
      <vt:lpstr>PowerPoint Presentation</vt:lpstr>
      <vt:lpstr>A few things to keep in mind regarding confession…</vt:lpstr>
      <vt:lpstr>PowerPoint Presentation</vt:lpstr>
      <vt:lpstr>PowerPoint Presentation</vt:lpstr>
      <vt:lpstr>PowerPoint Presentation</vt:lpstr>
      <vt:lpstr>PowerPoint Presentation</vt:lpstr>
      <vt:lpstr>What happens (or should happen) in the Anointing of the Sick?</vt:lpstr>
      <vt:lpstr>Common Questions about Anointing of the Sick</vt:lpstr>
      <vt:lpstr>A brief look at the history of anointing…</vt:lpstr>
      <vt:lpstr>Let’s look at the practice of this Sacrament a little closer… </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Sacraments of Healing: Penance and Anointing of the Sick</dc:title>
  <dc:creator>Microsoft Office User</dc:creator>
  <cp:lastModifiedBy>Microsoft Office User</cp:lastModifiedBy>
  <cp:revision>24</cp:revision>
  <dcterms:created xsi:type="dcterms:W3CDTF">2020-09-30T20:49:32Z</dcterms:created>
  <dcterms:modified xsi:type="dcterms:W3CDTF">2020-10-06T18:59:24Z</dcterms:modified>
</cp:coreProperties>
</file>